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21"/>
  </p:notesMasterIdLst>
  <p:handoutMasterIdLst>
    <p:handoutMasterId r:id="rId22"/>
  </p:handoutMasterIdLst>
  <p:sldIdLst>
    <p:sldId id="480" r:id="rId2"/>
    <p:sldId id="481" r:id="rId3"/>
    <p:sldId id="482" r:id="rId4"/>
    <p:sldId id="457" r:id="rId5"/>
    <p:sldId id="429" r:id="rId6"/>
    <p:sldId id="483" r:id="rId7"/>
    <p:sldId id="484" r:id="rId8"/>
    <p:sldId id="485" r:id="rId9"/>
    <p:sldId id="492" r:id="rId10"/>
    <p:sldId id="486" r:id="rId11"/>
    <p:sldId id="487" r:id="rId12"/>
    <p:sldId id="493" r:id="rId13"/>
    <p:sldId id="488" r:id="rId14"/>
    <p:sldId id="491" r:id="rId15"/>
    <p:sldId id="489" r:id="rId16"/>
    <p:sldId id="494" r:id="rId17"/>
    <p:sldId id="496" r:id="rId18"/>
    <p:sldId id="495" r:id="rId19"/>
    <p:sldId id="498" r:id="rId20"/>
  </p:sldIdLst>
  <p:sldSz cx="9144000" cy="6858000" type="screen4x3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00FF"/>
    <a:srgbClr val="FF9900"/>
    <a:srgbClr val="FF5050"/>
    <a:srgbClr val="00D2B4"/>
    <a:srgbClr val="35297D"/>
    <a:srgbClr val="00252E"/>
    <a:srgbClr val="FFFF9B"/>
    <a:srgbClr val="FFCC68"/>
    <a:srgbClr val="FF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506" y="78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2909" y="-86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6E182020-F460-11CE-9BCD-00AA00608E01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6E182020-F460-11CE-9BCD-00AA00608E01}" ax:persistence="persistStorage" r:id="rId1"/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>
            <a:extLst>
              <a:ext uri="{FF2B5EF4-FFF2-40B4-BE49-F238E27FC236}">
                <a16:creationId xmlns:a16="http://schemas.microsoft.com/office/drawing/2014/main" id="{181E3411-6DD3-468E-A785-EF58446F5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3" y="9875097"/>
            <a:ext cx="6954347" cy="382770"/>
          </a:xfrm>
          <a:prstGeom prst="rect">
            <a:avLst/>
          </a:prstGeom>
          <a:noFill/>
          <a:ln>
            <a:noFill/>
          </a:ln>
        </p:spPr>
        <p:txBody>
          <a:bodyPr lIns="103177" tIns="54125" rIns="103177" bIns="54125">
            <a:spAutoFit/>
          </a:bodyPr>
          <a:lstStyle>
            <a:lvl1pPr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pt-BR" sz="900" b="1"/>
              <a:t>Copyright © 2001, Cisco Systems, Inc. All rights reserved. Printed in USA.</a:t>
            </a:r>
            <a:br>
              <a:rPr lang="en-US" altLang="pt-BR" sz="900" b="1"/>
            </a:br>
            <a:r>
              <a:rPr lang="en-US" altLang="pt-BR" sz="900" b="1"/>
              <a:t>Presentation_ID.scr</a:t>
            </a:r>
          </a:p>
        </p:txBody>
      </p:sp>
      <p:sp>
        <p:nvSpPr>
          <p:cNvPr id="14339" name="Line 5">
            <a:extLst>
              <a:ext uri="{FF2B5EF4-FFF2-40B4-BE49-F238E27FC236}">
                <a16:creationId xmlns:a16="http://schemas.microsoft.com/office/drawing/2014/main" id="{879D3B1C-C948-4F96-9EBF-94DF29D6B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97" y="9891194"/>
            <a:ext cx="6789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9468" tIns="49734" rIns="99468" bIns="49734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54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>
            <a:extLst>
              <a:ext uri="{FF2B5EF4-FFF2-40B4-BE49-F238E27FC236}">
                <a16:creationId xmlns:a16="http://schemas.microsoft.com/office/drawing/2014/main" id="{40655D62-67B0-450E-9D81-890C3C7C7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0" y="9476228"/>
            <a:ext cx="455727" cy="236101"/>
          </a:xfrm>
          <a:prstGeom prst="rect">
            <a:avLst/>
          </a:prstGeom>
          <a:noFill/>
          <a:ln>
            <a:noFill/>
          </a:ln>
        </p:spPr>
        <p:txBody>
          <a:bodyPr wrap="none" lIns="99468" tIns="49734" rIns="99468" bIns="4973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endParaRPr lang="pt-BR" altLang="pt-BR"/>
          </a:p>
        </p:txBody>
      </p:sp>
      <p:sp>
        <p:nvSpPr>
          <p:cNvPr id="36867" name="Rectangle 9">
            <a:extLst>
              <a:ext uri="{FF2B5EF4-FFF2-40B4-BE49-F238E27FC236}">
                <a16:creationId xmlns:a16="http://schemas.microsoft.com/office/drawing/2014/main" id="{31003596-6A93-4CCE-85B8-EF59E906B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4" y="9672979"/>
            <a:ext cx="2655386" cy="523174"/>
          </a:xfrm>
          <a:prstGeom prst="rect">
            <a:avLst/>
          </a:prstGeom>
          <a:noFill/>
          <a:ln>
            <a:noFill/>
          </a:ln>
        </p:spPr>
        <p:txBody>
          <a:bodyPr lIns="101639" tIns="53317" rIns="101639" bIns="53317">
            <a:spAutoFit/>
          </a:bodyPr>
          <a:lstStyle>
            <a:lvl1pPr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pt-BR" sz="900" b="1"/>
              <a:t>© 2001, Cisco Systems, Inc. All rights reserved.</a:t>
            </a:r>
          </a:p>
          <a:p>
            <a:pPr>
              <a:defRPr/>
            </a:pPr>
            <a:r>
              <a:rPr lang="en-US" altLang="pt-BR" sz="900" b="1"/>
              <a:t>&lt;Title of Course (ACRO) vX.X&gt;</a:t>
            </a:r>
          </a:p>
        </p:txBody>
      </p:sp>
      <p:sp>
        <p:nvSpPr>
          <p:cNvPr id="13316" name="Line 10">
            <a:extLst>
              <a:ext uri="{FF2B5EF4-FFF2-40B4-BE49-F238E27FC236}">
                <a16:creationId xmlns:a16="http://schemas.microsoft.com/office/drawing/2014/main" id="{B5C52BB9-48B8-4B76-9372-93714E962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51" y="9689078"/>
            <a:ext cx="67404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9468" tIns="49734" rIns="99468" bIns="49734" anchor="ctr"/>
          <a:lstStyle/>
          <a:p>
            <a:endParaRPr lang="pt-BR"/>
          </a:p>
        </p:txBody>
      </p:sp>
      <p:sp>
        <p:nvSpPr>
          <p:cNvPr id="183307" name="Rectangle 11">
            <a:extLst>
              <a:ext uri="{FF2B5EF4-FFF2-40B4-BE49-F238E27FC236}">
                <a16:creationId xmlns:a16="http://schemas.microsoft.com/office/drawing/2014/main" id="{E426A5B7-D2C2-4708-9E4F-669AC2CD1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08346" y="9554930"/>
            <a:ext cx="824256" cy="31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94" tIns="0" rIns="19994" bIns="0" numCol="1" anchor="b" anchorCtr="0" compatLnSpc="1">
            <a:prstTxWarp prst="textNoShape">
              <a:avLst/>
            </a:prstTxWarp>
          </a:bodyPr>
          <a:lstStyle>
            <a:lvl1pPr algn="r" defTabSz="958420">
              <a:lnSpc>
                <a:spcPct val="100000"/>
              </a:lnSpc>
              <a:defRPr sz="900" smtClean="0"/>
            </a:lvl1pPr>
          </a:lstStyle>
          <a:p>
            <a:pPr>
              <a:defRPr/>
            </a:pPr>
            <a:fld id="{64253345-D2CC-4727-8EFF-70480E59116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13318" name="Rectangle 12">
            <a:extLst>
              <a:ext uri="{FF2B5EF4-FFF2-40B4-BE49-F238E27FC236}">
                <a16:creationId xmlns:a16="http://schemas.microsoft.com/office/drawing/2014/main" id="{B781943B-D39E-4F22-8B2B-7383D58180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269875"/>
            <a:ext cx="5856288" cy="439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9" name="Rectangle 13">
            <a:extLst>
              <a:ext uri="{FF2B5EF4-FFF2-40B4-BE49-F238E27FC236}">
                <a16:creationId xmlns:a16="http://schemas.microsoft.com/office/drawing/2014/main" id="{E481EB32-F860-432E-874E-BFC7A5B75C0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9660" y="4820393"/>
            <a:ext cx="6204127" cy="468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639" tIns="53317" rIns="101639" bIns="53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53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">
            <a:extLst>
              <a:ext uri="{FF2B5EF4-FFF2-40B4-BE49-F238E27FC236}">
                <a16:creationId xmlns:a16="http://schemas.microsoft.com/office/drawing/2014/main" id="{C891D494-A195-4CF8-B33A-C682EA49F1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8181" indent="-310839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43355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0698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8040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35382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32724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30066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27408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A2B2EE9C-512D-4B2B-BF12-15852977E1FF}" type="slidenum">
              <a:rPr lang="en-US" altLang="pt-BR" sz="90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pt-BR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A01F9AB-B2CA-45DC-ADBE-65CB84043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7225" y="269875"/>
            <a:ext cx="5854700" cy="4392613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99F2DBF-FED2-4624-BF93-7E3801910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306" y="4820393"/>
            <a:ext cx="6202482" cy="4682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03B01C6-13C2-4563-93A4-7D428DD8D3FE}"/>
              </a:ext>
            </a:extLst>
          </p:cNvPr>
          <p:cNvSpPr/>
          <p:nvPr/>
        </p:nvSpPr>
        <p:spPr>
          <a:xfrm>
            <a:off x="447675" y="3086100"/>
            <a:ext cx="8240713" cy="3305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E0CA63-4303-4449-8C67-49CD7FC8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A2A6738-203F-4737-B67B-B8072D24BD27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1ED573-C5AB-4A77-A258-B45CB854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4B6109-C051-4E67-B50C-35B59519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0E1C1F5-9A16-46F7-A904-E9178C30304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4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6AE4498-8AC4-4FF1-8499-5C693B5BDCE2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4B2E6A-47A9-4213-B996-6349D9C0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4F4B72-7705-464D-85E7-7E7682F98A46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B87724-45B1-4077-A2EC-10BA5BDD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C191BF-CD09-4A71-BBF6-61ADB1A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4E5633-1B99-45BD-94CA-FACDC605D54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2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A66773D-636A-40B8-A1D9-96B5541FABCD}"/>
              </a:ext>
            </a:extLst>
          </p:cNvPr>
          <p:cNvSpPr>
            <a:spLocks noChangeAspect="1"/>
          </p:cNvSpPr>
          <p:nvPr/>
        </p:nvSpPr>
        <p:spPr>
          <a:xfrm>
            <a:off x="6629400" y="600075"/>
            <a:ext cx="2057400" cy="5816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2E35F55-966B-4FAC-B171-BA3C4A03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5288" y="5956300"/>
            <a:ext cx="947737" cy="365125"/>
          </a:xfrm>
        </p:spPr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C8ACAD0-19C0-4203-9A09-4907D1A85A67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04736-B517-46AF-9932-E6C67AAA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025" y="5951538"/>
            <a:ext cx="59229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BA1526-6ACC-4D45-AC78-4AA1679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0F0DC1D-D212-48B8-B2DC-31BBD164CC9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8/14/2022 11:17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504" y="1124744"/>
            <a:ext cx="8928992" cy="5256584"/>
          </a:xfrm>
        </p:spPr>
        <p:txBody>
          <a:bodyPr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Title Placeholder 2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64807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pt-B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618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0E2A0365-97DD-4AF4-BE5D-AB917D35AA66}"/>
              </a:ext>
            </a:extLst>
          </p:cNvPr>
          <p:cNvSpPr>
            <a:spLocks noChangeAspect="1"/>
          </p:cNvSpPr>
          <p:nvPr/>
        </p:nvSpPr>
        <p:spPr>
          <a:xfrm>
            <a:off x="447675" y="362690"/>
            <a:ext cx="8239125" cy="691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4707006"/>
          </a:xfrm>
        </p:spPr>
        <p:txBody>
          <a:bodyPr anchor="t" anchorCtr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ECF9E4-D625-4C5B-A8A6-68D3CE7C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F356-49DB-40E2-A707-A951EB02449E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730135E-46D5-4BD2-B7DD-CEEC50EE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EF525B-79F1-4335-9755-1B12CC7A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A5C1D0-3A99-44E9-9588-822A0FFCFA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55A4F097-D71E-4958-89B1-622595626E70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5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/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BA769F-7F12-419F-8DD4-B3229BC0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42856FC-929A-4AF6-94CE-A58480BA1C90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33568E-9ECF-414A-B595-2DB52B5E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97ECF4-1F9F-42D6-95AA-C91EA982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59C08B1A-EEE0-4082-8C2C-23E386FA3C3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8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724ADE9-1556-4249-ACA5-5BAA659F2DC0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2234A00-3D89-4256-86C3-A607C31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360C6B-F0FE-4AB2-8A1B-B66FC4A77E33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59A6D8F-5530-4070-B893-EEEB139E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F77EADA-CAB8-4715-879E-C67F4631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228DB3-05E8-4193-9F73-B547E857D81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A853F72-589A-4966-87C0-823D30C72865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BDFC66AA-93D8-4F2F-AA52-BFDA95F9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80E7D2-528C-4469-A620-DF2A2C20ACD9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1583102-78E1-4BC5-A594-484ADA80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61C2E52-619E-4959-AB89-88A845BF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7BD7FC-9586-4B85-997C-B80BD891FD7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EEE1300-8809-41B2-AFB6-B6CAAB2D0040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E87B0E-AB3F-4F71-B14A-59A3A875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F1B8A6-6102-449C-AC2E-00FDC26CA360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F3BD474-8EA5-4E69-9B07-B84E8FE3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814440E-1F26-4424-B78A-4DA0A521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29C7E7-80FD-4355-9B40-E2599C7689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7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9BF4A1-E2B5-4002-99BE-EE4EF9E3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ACCEC-9F7E-4EA0-AD11-FFF720BC1D89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F9D728-6242-4B3D-A38D-7578D3D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A963DB-5E33-405A-B9BB-8CA3AB61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3F9A6-5F7F-49B7-9F75-DF27134A682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8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1024664-6CFC-4E37-B493-F5E81B440043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74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979B46-3C52-43B0-8EAE-EDAFE6D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F468B12-4449-49F2-AF5C-98FCDF6C4B2C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6A5C23-53D6-4492-817A-88A0A57B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619F5E7-6A59-4C7D-93FD-7FAAB077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FE372F6-A8BB-4C46-AFB8-160A0AF3048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612BD57-11D8-4E1A-85B3-8522467A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6645A-FA12-4969-B620-443F43CC3477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66734D-0A28-465E-AF86-D9ED3CD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82E15F-E0FB-4F42-A09F-F9C6BE09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E531-2A85-4292-8507-B4C4908B4C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D9B9454-7649-42F4-9EC8-C3F9A112F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99" b="96224" l="3516" r="89844">
                        <a14:foregroundMark x1="8691" y1="9375" x2="8691" y2="9375"/>
                        <a14:foregroundMark x1="10645" y1="8073" x2="10645" y2="8073"/>
                        <a14:foregroundMark x1="11816" y1="5599" x2="11816" y2="5599"/>
                        <a14:foregroundMark x1="12793" y1="7682" x2="12793" y2="7682"/>
                        <a14:foregroundMark x1="4980" y1="17448" x2="4980" y2="17448"/>
                        <a14:foregroundMark x1="14258" y1="16927" x2="14258" y2="16927"/>
                        <a14:foregroundMark x1="4492" y1="16927" x2="4492" y2="16927"/>
                        <a14:foregroundMark x1="22168" y1="93620" x2="22168" y2="93620"/>
                        <a14:foregroundMark x1="21680" y1="95703" x2="21680" y2="95703"/>
                        <a14:foregroundMark x1="17969" y1="96224" x2="17969" y2="96224"/>
                        <a14:foregroundMark x1="10352" y1="16667" x2="10352" y2="16667"/>
                        <a14:foregroundMark x1="12598" y1="15625" x2="12598" y2="15625"/>
                        <a14:foregroundMark x1="11621" y1="12240" x2="11621" y2="12240"/>
                        <a14:foregroundMark x1="10059" y1="10677" x2="10059" y2="10677"/>
                        <a14:foregroundMark x1="13867" y1="18229" x2="13867" y2="18229"/>
                        <a14:foregroundMark x1="6152" y1="15625" x2="6152" y2="15625"/>
                        <a14:foregroundMark x1="3711" y1="16016" x2="3711" y2="16016"/>
                        <a14:foregroundMark x1="11328" y1="16146" x2="11328" y2="16146"/>
                        <a14:foregroundMark x1="16797" y1="15495" x2="16797" y2="15495"/>
                        <a14:foregroundMark x1="16113" y1="15495" x2="16113" y2="15495"/>
                        <a14:foregroundMark x1="16504" y1="15365" x2="16504" y2="15365"/>
                        <a14:foregroundMark x1="16406" y1="15365" x2="16406" y2="15365"/>
                        <a14:foregroundMark x1="16309" y1="15365" x2="16309" y2="15365"/>
                        <a14:foregroundMark x1="16504" y1="15495" x2="16504" y2="15495"/>
                        <a14:foregroundMark x1="4395" y1="17969" x2="4395" y2="17969"/>
                        <a14:foregroundMark x1="4199" y1="18099" x2="4785" y2="17969"/>
                        <a14:foregroundMark x1="16895" y1="15365" x2="16016" y2="15234"/>
                        <a14:backgroundMark x1="9766" y1="7943" x2="9766" y2="7943"/>
                        <a14:backgroundMark x1="9961" y1="16797" x2="9961" y2="16797"/>
                        <a14:backgroundMark x1="3516" y1="20443" x2="3516" y2="20443"/>
                        <a14:backgroundMark x1="4590" y1="20443" x2="4590" y2="20443"/>
                        <a14:backgroundMark x1="5664" y1="20443" x2="5664" y2="20443"/>
                        <a14:backgroundMark x1="7422" y1="20443" x2="7422" y2="20443"/>
                        <a14:backgroundMark x1="6738" y1="20313" x2="6738" y2="20313"/>
                        <a14:backgroundMark x1="8984" y1="20703" x2="8984" y2="20703"/>
                        <a14:backgroundMark x1="10254" y1="20573" x2="10254" y2="20573"/>
                        <a14:backgroundMark x1="9961" y1="20182" x2="9961" y2="20182"/>
                        <a14:backgroundMark x1="9766" y1="20182" x2="9570" y2="20313"/>
                        <a14:backgroundMark x1="9375" y1="20443" x2="9375" y2="20443"/>
                        <a14:backgroundMark x1="9082" y1="20313" x2="14258" y2="20833"/>
                        <a14:backgroundMark x1="14258" y1="20833" x2="8496" y2="20443"/>
                        <a14:backgroundMark x1="8496" y1="20443" x2="14063" y2="20833"/>
                        <a14:backgroundMark x1="14063" y1="20833" x2="7422" y2="21224"/>
                        <a14:backgroundMark x1="4004" y1="20573" x2="8984" y2="20703"/>
                        <a14:backgroundMark x1="2441" y1="20313" x2="4980" y2="20443"/>
                        <a14:backgroundMark x1="2832" y1="20052" x2="5273" y2="20182"/>
                        <a14:backgroundMark x1="14648" y1="21094" x2="17480" y2="20964"/>
                        <a14:backgroundMark x1="14941" y1="20313" x2="17480" y2="20573"/>
                        <a14:backgroundMark x1="12793" y1="15885" x2="12793" y2="15885"/>
                        <a14:backgroundMark x1="12695" y1="15885" x2="12695" y2="15885"/>
                        <a14:backgroundMark x1="10938" y1="9375" x2="10938" y2="9375"/>
                        <a14:backgroundMark x1="4199" y1="17578" x2="4199" y2="17578"/>
                        <a14:backgroundMark x1="4492" y1="16797" x2="4492" y2="16797"/>
                        <a14:backgroundMark x1="16016" y1="15104" x2="16016" y2="15104"/>
                        <a14:backgroundMark x1="16699" y1="15755" x2="16699" y2="15755"/>
                        <a14:backgroundMark x1="16895" y1="15755" x2="16895" y2="15755"/>
                        <a14:backgroundMark x1="16406" y1="15755" x2="16406" y2="15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29"/>
          <a:stretch/>
        </p:blipFill>
        <p:spPr>
          <a:xfrm>
            <a:off x="145279" y="1222131"/>
            <a:ext cx="9212366" cy="580731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A9B98-C193-4969-A4EF-AD8D2A4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0002"/>
            <a:ext cx="8123238" cy="6385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B39E10AF-616C-4E0E-AB85-A81F7E6FD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025" y="1222132"/>
            <a:ext cx="7989888" cy="463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dirty="0"/>
              <a:t>Clique para editar os estilos de texto Mestres</a:t>
            </a:r>
          </a:p>
          <a:p>
            <a:pPr lvl="1"/>
            <a:r>
              <a:rPr lang="pt-BR" altLang="pt-BR" dirty="0"/>
              <a:t>Segundo nível</a:t>
            </a:r>
          </a:p>
          <a:p>
            <a:pPr lvl="2"/>
            <a:r>
              <a:rPr lang="pt-BR" altLang="pt-BR" dirty="0"/>
              <a:t>Terceiro nível</a:t>
            </a:r>
          </a:p>
          <a:p>
            <a:pPr lvl="3"/>
            <a:r>
              <a:rPr lang="pt-BR" altLang="pt-BR" dirty="0"/>
              <a:t>Quarto nível</a:t>
            </a:r>
          </a:p>
          <a:p>
            <a:pPr lvl="4"/>
            <a:r>
              <a:rPr lang="pt-BR" altLang="pt-BR" dirty="0"/>
              <a:t>Quinto nível</a:t>
            </a:r>
            <a:endParaRPr lang="en-US" alt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23210-2095-4A70-A2CB-91D2BC0B0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425" y="5956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defRPr sz="900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EB1E8E67-C646-47A8-A566-04358AACC484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6CBE-6452-4621-8637-5FADD25F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5" y="5951538"/>
            <a:ext cx="4870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90000"/>
              </a:lnSpc>
              <a:defRPr sz="900" cap="all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3CED8-EAF9-4D9A-B24D-F98044663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5956300"/>
            <a:ext cx="769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defRPr sz="900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599279D9-467C-407B-97D9-0E659B4DCB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CF5FB-478E-41B7-8355-50EBD2F61A37}"/>
              </a:ext>
            </a:extLst>
          </p:cNvPr>
          <p:cNvSpPr/>
          <p:nvPr/>
        </p:nvSpPr>
        <p:spPr>
          <a:xfrm>
            <a:off x="447675" y="159977"/>
            <a:ext cx="2720975" cy="107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27E19-8318-45CB-9A4F-2B1BA4FB4C73}"/>
              </a:ext>
            </a:extLst>
          </p:cNvPr>
          <p:cNvSpPr/>
          <p:nvPr/>
        </p:nvSpPr>
        <p:spPr>
          <a:xfrm>
            <a:off x="5975350" y="159977"/>
            <a:ext cx="2711450" cy="107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CEACB-DBEC-4731-865A-57865A71D09E}"/>
              </a:ext>
            </a:extLst>
          </p:cNvPr>
          <p:cNvSpPr/>
          <p:nvPr/>
        </p:nvSpPr>
        <p:spPr>
          <a:xfrm>
            <a:off x="3216275" y="159977"/>
            <a:ext cx="2711450" cy="107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A961A8-434A-41B5-A877-C5AF8E3B016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49160" y="5544674"/>
            <a:ext cx="2409912" cy="84129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0A94975-5E6D-4D91-848A-8043FF01A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99" b="96224" l="3516" r="89844">
                        <a14:foregroundMark x1="8691" y1="9375" x2="8691" y2="9375"/>
                        <a14:foregroundMark x1="10645" y1="8073" x2="10645" y2="8073"/>
                        <a14:foregroundMark x1="11816" y1="5599" x2="11816" y2="5599"/>
                        <a14:foregroundMark x1="12793" y1="7682" x2="12793" y2="7682"/>
                        <a14:foregroundMark x1="4980" y1="17448" x2="4980" y2="17448"/>
                        <a14:foregroundMark x1="14258" y1="16927" x2="14258" y2="16927"/>
                        <a14:foregroundMark x1="4492" y1="16927" x2="4492" y2="16927"/>
                        <a14:foregroundMark x1="22168" y1="93620" x2="22168" y2="93620"/>
                        <a14:foregroundMark x1="21680" y1="95703" x2="21680" y2="95703"/>
                        <a14:foregroundMark x1="17969" y1="96224" x2="17969" y2="96224"/>
                        <a14:foregroundMark x1="10352" y1="16667" x2="10352" y2="16667"/>
                        <a14:foregroundMark x1="12598" y1="15625" x2="12598" y2="15625"/>
                        <a14:foregroundMark x1="11621" y1="12240" x2="11621" y2="12240"/>
                        <a14:foregroundMark x1="10059" y1="10677" x2="10059" y2="10677"/>
                        <a14:foregroundMark x1="13867" y1="18229" x2="13867" y2="18229"/>
                        <a14:foregroundMark x1="6152" y1="15625" x2="6152" y2="15625"/>
                        <a14:foregroundMark x1="3711" y1="16016" x2="3711" y2="16016"/>
                        <a14:foregroundMark x1="11328" y1="16146" x2="11328" y2="16146"/>
                        <a14:foregroundMark x1="16797" y1="15495" x2="16797" y2="15495"/>
                        <a14:foregroundMark x1="16113" y1="15495" x2="16113" y2="15495"/>
                        <a14:foregroundMark x1="16504" y1="15365" x2="16504" y2="15365"/>
                        <a14:foregroundMark x1="16406" y1="15365" x2="16406" y2="15365"/>
                        <a14:foregroundMark x1="16309" y1="15365" x2="16309" y2="15365"/>
                        <a14:foregroundMark x1="16504" y1="15495" x2="16504" y2="15495"/>
                        <a14:foregroundMark x1="4395" y1="17969" x2="4395" y2="17969"/>
                        <a14:foregroundMark x1="4199" y1="18099" x2="4785" y2="17969"/>
                        <a14:foregroundMark x1="16895" y1="15365" x2="16016" y2="15234"/>
                        <a14:backgroundMark x1="9766" y1="7943" x2="9766" y2="7943"/>
                        <a14:backgroundMark x1="9961" y1="16797" x2="9961" y2="16797"/>
                        <a14:backgroundMark x1="3516" y1="20443" x2="3516" y2="20443"/>
                        <a14:backgroundMark x1="4590" y1="20443" x2="4590" y2="20443"/>
                        <a14:backgroundMark x1="5664" y1="20443" x2="5664" y2="20443"/>
                        <a14:backgroundMark x1="7422" y1="20443" x2="7422" y2="20443"/>
                        <a14:backgroundMark x1="6738" y1="20313" x2="6738" y2="20313"/>
                        <a14:backgroundMark x1="8984" y1="20703" x2="8984" y2="20703"/>
                        <a14:backgroundMark x1="10254" y1="20573" x2="10254" y2="20573"/>
                        <a14:backgroundMark x1="9961" y1="20182" x2="9961" y2="20182"/>
                        <a14:backgroundMark x1="9766" y1="20182" x2="9570" y2="20313"/>
                        <a14:backgroundMark x1="9375" y1="20443" x2="9375" y2="20443"/>
                        <a14:backgroundMark x1="9082" y1="20313" x2="14258" y2="20833"/>
                        <a14:backgroundMark x1="14258" y1="20833" x2="8496" y2="20443"/>
                        <a14:backgroundMark x1="8496" y1="20443" x2="14063" y2="20833"/>
                        <a14:backgroundMark x1="14063" y1="20833" x2="7422" y2="21224"/>
                        <a14:backgroundMark x1="4004" y1="20573" x2="8984" y2="20703"/>
                        <a14:backgroundMark x1="2441" y1="20313" x2="4980" y2="20443"/>
                        <a14:backgroundMark x1="2832" y1="20052" x2="5273" y2="20182"/>
                        <a14:backgroundMark x1="14648" y1="21094" x2="17480" y2="20964"/>
                        <a14:backgroundMark x1="14941" y1="20313" x2="17480" y2="20573"/>
                        <a14:backgroundMark x1="12793" y1="15885" x2="12793" y2="15885"/>
                        <a14:backgroundMark x1="12695" y1="15885" x2="12695" y2="15885"/>
                        <a14:backgroundMark x1="10938" y1="9375" x2="10938" y2="9375"/>
                        <a14:backgroundMark x1="4199" y1="17578" x2="4199" y2="17578"/>
                        <a14:backgroundMark x1="4492" y1="16797" x2="4492" y2="16797"/>
                        <a14:backgroundMark x1="16016" y1="15104" x2="16016" y2="15104"/>
                        <a14:backgroundMark x1="16699" y1="15755" x2="16699" y2="15755"/>
                        <a14:backgroundMark x1="16895" y1="15755" x2="16895" y2="15755"/>
                        <a14:backgroundMark x1="16406" y1="15755" x2="16406" y2="15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552" b="78303"/>
          <a:stretch/>
        </p:blipFill>
        <p:spPr>
          <a:xfrm>
            <a:off x="372602" y="5880774"/>
            <a:ext cx="697130" cy="545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36" r:id="rId7"/>
    <p:sldLayoutId id="2147483845" r:id="rId8"/>
    <p:sldLayoutId id="2147483837" r:id="rId9"/>
    <p:sldLayoutId id="2147483846" r:id="rId10"/>
    <p:sldLayoutId id="2147483847" r:id="rId11"/>
    <p:sldLayoutId id="2147483848" r:id="rId12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800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0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9875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425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CII" TargetMode="External"/><Relationship Id="rId2" Type="http://schemas.openxmlformats.org/officeDocument/2006/relationships/hyperlink" Target="https://en.wikipedia.org/wiki/Tab-separated_valu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imiter-separated_values" TargetMode="External"/><Relationship Id="rId2" Type="http://schemas.openxmlformats.org/officeDocument/2006/relationships/hyperlink" Target="https://pt.wikipedia.org/wiki/Comma-separated_valu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%C3%81lgebra_relacional" TargetMode="External"/><Relationship Id="rId2" Type="http://schemas.openxmlformats.org/officeDocument/2006/relationships/hyperlink" Target="https://pt.wikipedia.org/wiki/Modelo_relacion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Banco_de_dado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Sistema_de_gerenciamento_de_banco_de_dados" TargetMode="Externa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.xml"/><Relationship Id="rId4" Type="http://schemas.openxmlformats.org/officeDocument/2006/relationships/image" Target="../media/image2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rquitetura_multicamada" TargetMode="External"/><Relationship Id="rId2" Type="http://schemas.openxmlformats.org/officeDocument/2006/relationships/hyperlink" Target="https://pt.wikipedia.org/wiki/Modelo_cliente%E2%80%93servid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db-engines.com/en/rank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eversql.com/most-popular-databases-in-2020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Sistema_de_informa%C3%A7%C3%A3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BBBD2AD-67BE-4140-A840-4CC69B0998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6476" y="877888"/>
            <a:ext cx="7989888" cy="150495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sz="3200" cap="small" dirty="0"/>
              <a:t>Banco de Dados</a:t>
            </a:r>
            <a:endParaRPr lang="en-US" altLang="pt-BR" sz="3200" cap="small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3A0A7A9-D8B5-4C27-9DA2-FBDB321483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68337" y="3744913"/>
            <a:ext cx="7373255" cy="1673225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pt-BR" sz="1800" cap="none" dirty="0">
                <a:solidFill>
                  <a:schemeClr val="bg1"/>
                </a:solidFill>
              </a:rPr>
              <a:t>FAPESC – DESENVOLVEDORES PARA TECNOLOGIA DA INFORMAÇÃO</a:t>
            </a:r>
          </a:p>
          <a:p>
            <a:pPr>
              <a:lnSpc>
                <a:spcPct val="70000"/>
              </a:lnSpc>
            </a:pPr>
            <a:endParaRPr lang="en-US" altLang="pt-BR" sz="1800" cap="none" dirty="0"/>
          </a:p>
          <a:p>
            <a:pPr>
              <a:lnSpc>
                <a:spcPct val="70000"/>
              </a:lnSpc>
            </a:pPr>
            <a:endParaRPr lang="en-US" altLang="pt-BR" sz="1800" cap="none" dirty="0"/>
          </a:p>
          <a:p>
            <a:pPr>
              <a:lnSpc>
                <a:spcPct val="70000"/>
              </a:lnSpc>
            </a:pPr>
            <a:r>
              <a:rPr lang="en-US" altLang="pt-BR" sz="1800" cap="small" dirty="0">
                <a:solidFill>
                  <a:schemeClr val="bg1"/>
                </a:solidFill>
              </a:rPr>
              <a:t>Herculano De Biasi</a:t>
            </a:r>
          </a:p>
          <a:p>
            <a:pPr>
              <a:lnSpc>
                <a:spcPct val="70000"/>
              </a:lnSpc>
            </a:pPr>
            <a:r>
              <a:rPr lang="en-US" altLang="pt-BR" sz="1800" cap="none" dirty="0">
                <a:solidFill>
                  <a:schemeClr val="bg1"/>
                </a:solidFill>
              </a:rPr>
              <a:t>herculano.debiasi@unoesc.edu.br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</a:t>
            </a:r>
            <a:r>
              <a:rPr lang="pt-BR" i="1" dirty="0"/>
              <a:t>Flat-File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/>
              <a:t>Flat-file database </a:t>
            </a:r>
            <a:r>
              <a:rPr lang="pt-BR" dirty="0"/>
              <a:t>(banco de dados de arquivo plano/arquivo simples)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Representação utilizando o formato tabular usando espaços em branco, o que faz com que as colunas tenham um tamanho fixo (</a:t>
            </a:r>
            <a:r>
              <a:rPr lang="en-US" i="1" dirty="0"/>
              <a:t>fixed-width</a:t>
            </a:r>
            <a:r>
              <a:rPr lang="pt-BR" dirty="0"/>
              <a:t>)</a:t>
            </a:r>
          </a:p>
          <a:p>
            <a:pPr lvl="1">
              <a:buFont typeface="Wingdings" pitchFamily="2" charset="2"/>
              <a:buChar char="q"/>
            </a:pPr>
            <a:endParaRPr lang="pt-BR" dirty="0"/>
          </a:p>
          <a:p>
            <a:pPr lvl="1">
              <a:buFont typeface="Wingdings" pitchFamily="2" charset="2"/>
              <a:buChar char="q"/>
            </a:pPr>
            <a:endParaRPr lang="pt-BR" dirty="0"/>
          </a:p>
          <a:p>
            <a:pPr lvl="1">
              <a:buFont typeface="Wingdings" pitchFamily="2" charset="2"/>
              <a:buChar char="q"/>
            </a:pPr>
            <a:endParaRPr lang="pt-BR" dirty="0"/>
          </a:p>
          <a:p>
            <a:pPr lvl="1">
              <a:buFont typeface="Wingdings" pitchFamily="2" charset="2"/>
              <a:buChar char="q"/>
            </a:pPr>
            <a:endParaRPr lang="pt-BR" sz="2000" dirty="0"/>
          </a:p>
          <a:p>
            <a:pPr lvl="1">
              <a:buFont typeface="Wingdings" pitchFamily="2" charset="2"/>
              <a:buChar char="q"/>
            </a:pPr>
            <a:r>
              <a:rPr lang="pt-BR" dirty="0"/>
              <a:t>O formato </a:t>
            </a:r>
            <a:r>
              <a:rPr lang="pt-BR" dirty="0">
                <a:hlinkClick r:id="rId2"/>
              </a:rPr>
              <a:t>TSV</a:t>
            </a:r>
            <a:r>
              <a:rPr lang="pt-BR" dirty="0"/>
              <a:t> (</a:t>
            </a:r>
            <a:r>
              <a:rPr lang="en-US" i="1" dirty="0"/>
              <a:t>Tab-Separated Values – </a:t>
            </a:r>
            <a:r>
              <a:rPr lang="pt-BR" dirty="0"/>
              <a:t>Valores Separados por Tabulações) utiliza o caractere de tabulação (código </a:t>
            </a:r>
            <a:r>
              <a:rPr lang="pt-BR" dirty="0">
                <a:hlinkClick r:id="rId3"/>
              </a:rPr>
              <a:t>ASCII</a:t>
            </a:r>
            <a:r>
              <a:rPr lang="pt-BR" dirty="0"/>
              <a:t> 9) para separar os dados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1015E07-C548-1CFA-A74E-D3073907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573" y="2214023"/>
            <a:ext cx="2010854" cy="143716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4BB0905-0894-6255-56EA-C15698AC0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7" y="4279130"/>
            <a:ext cx="8312727" cy="124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6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</a:t>
            </a:r>
            <a:r>
              <a:rPr lang="pt-BR" i="1" dirty="0"/>
              <a:t>Flat-File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/>
              <a:t>Flat-file database </a:t>
            </a:r>
            <a:r>
              <a:rPr lang="pt-BR" dirty="0"/>
              <a:t>(banco de dados de arquivo plano/arquivo simples)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Frequentemente utilizam convenções para representar, separar ou delimitar os dados tais como o </a:t>
            </a:r>
            <a:r>
              <a:rPr lang="pt-BR" dirty="0">
                <a:hlinkClick r:id="rId2"/>
              </a:rPr>
              <a:t>CSV</a:t>
            </a:r>
            <a:r>
              <a:rPr lang="pt-BR" dirty="0"/>
              <a:t> (</a:t>
            </a:r>
            <a:r>
              <a:rPr lang="en-US" i="1" dirty="0"/>
              <a:t>Comma-Separated Values – </a:t>
            </a:r>
            <a:r>
              <a:rPr lang="pt-BR" dirty="0"/>
              <a:t>Valores Separados por Vírgulas) ou o </a:t>
            </a:r>
            <a:br>
              <a:rPr lang="pt-BR" dirty="0"/>
            </a:br>
            <a:r>
              <a:rPr lang="pt-BR" dirty="0">
                <a:hlinkClick r:id="rId3"/>
              </a:rPr>
              <a:t>DSV</a:t>
            </a:r>
            <a:r>
              <a:rPr lang="pt-BR" dirty="0"/>
              <a:t> </a:t>
            </a:r>
            <a:r>
              <a:rPr lang="en-US" dirty="0"/>
              <a:t>(</a:t>
            </a:r>
            <a:r>
              <a:rPr lang="en-US" i="1" dirty="0"/>
              <a:t>Delimiter-Separated Values – </a:t>
            </a:r>
            <a:r>
              <a:rPr lang="pt-BR" dirty="0"/>
              <a:t>Valores Separados por Delimitadores) , nesse caso o tamanho dos campos (colunas) pode ser variável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83FE27-7C76-3877-D8C6-EABBAF9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753" y="2702978"/>
            <a:ext cx="5126495" cy="16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</a:t>
            </a:r>
            <a:r>
              <a:rPr lang="pt-BR" i="1" dirty="0"/>
              <a:t>Flat-File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Antes do desenvolvimento de sistemas gerenciadores de bandos de dados, os programas trabalhavam com arquivos sequenciais, utilizando os recursos disponíveis no sistema operacional para gravação e leitura dos dados em disco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Aplicativos desenvolvidos com essa arquitetura são normalmente conhecidos como sistemas de processamento de arquivos</a:t>
            </a:r>
          </a:p>
          <a:p>
            <a:pPr lvl="1">
              <a:buFont typeface="Wingdings" pitchFamily="2" charset="2"/>
              <a:buChar char="q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75E0EB-5DDF-18FE-2EF9-B564A046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2644382"/>
            <a:ext cx="8312727" cy="37986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8848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Relacional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1" y="1151793"/>
            <a:ext cx="8484431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 </a:t>
            </a:r>
            <a:r>
              <a:rPr lang="pt-BR" dirty="0">
                <a:hlinkClick r:id="rId2"/>
              </a:rPr>
              <a:t>modelo relacional</a:t>
            </a:r>
            <a:r>
              <a:rPr lang="pt-BR" dirty="0"/>
              <a:t>, fundamentado na </a:t>
            </a:r>
            <a:r>
              <a:rPr lang="pt-BR" dirty="0">
                <a:hlinkClick r:id="rId3"/>
              </a:rPr>
              <a:t>álgebra relacional</a:t>
            </a:r>
            <a:r>
              <a:rPr lang="pt-BR" dirty="0"/>
              <a:t>, foi criado pelo pesquisador da IBM, Edgar Frank “Ted” </a:t>
            </a:r>
            <a:r>
              <a:rPr lang="pt-BR" dirty="0" err="1"/>
              <a:t>Codd</a:t>
            </a:r>
            <a:r>
              <a:rPr lang="pt-BR" dirty="0"/>
              <a:t> na década de 1970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Dados e associações representados por uma coleção de tabelas chamadas de </a:t>
            </a:r>
            <a:r>
              <a:rPr lang="pt-BR" b="1" dirty="0">
                <a:solidFill>
                  <a:srgbClr val="FF0000"/>
                </a:solidFill>
              </a:rPr>
              <a:t>relações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Relação é uma forma de se organizar os dados em linhas, também chamadas de registros ou </a:t>
            </a:r>
            <a:r>
              <a:rPr lang="pt-BR" dirty="0" err="1"/>
              <a:t>tuplas</a:t>
            </a:r>
            <a:r>
              <a:rPr lang="pt-BR" dirty="0"/>
              <a:t> e campos (colunas)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AF0492-18EA-5C93-6415-ECDDD9C2E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07" y="3231785"/>
            <a:ext cx="6096028" cy="251932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A5761C2-AED0-6BB4-DFB0-5A6D21076ED3}"/>
              </a:ext>
            </a:extLst>
          </p:cNvPr>
          <p:cNvSpPr txBox="1"/>
          <p:nvPr/>
        </p:nvSpPr>
        <p:spPr>
          <a:xfrm>
            <a:off x="3370217" y="5709282"/>
            <a:ext cx="1907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2"/>
                </a:solidFill>
                <a:latin typeface="+mn-lt"/>
              </a:rPr>
              <a:t>Relação (tabela)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F7FABC-E1B1-7DE3-6B5A-09327EBE3790}"/>
              </a:ext>
            </a:extLst>
          </p:cNvPr>
          <p:cNvSpPr txBox="1"/>
          <p:nvPr/>
        </p:nvSpPr>
        <p:spPr>
          <a:xfrm>
            <a:off x="1970328" y="2903782"/>
            <a:ext cx="2346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2"/>
                </a:solidFill>
                <a:latin typeface="+mn-lt"/>
              </a:rPr>
              <a:t>Campo (coluna, atributo)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2AA0D04-71BE-80BD-6ADE-F6D7DE384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5" t="4628" r="9497" b="16978"/>
          <a:stretch/>
        </p:blipFill>
        <p:spPr>
          <a:xfrm flipH="1">
            <a:off x="7366059" y="3371808"/>
            <a:ext cx="1603006" cy="202829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06D3D3D-E2CD-87CE-F9B1-C0EEAEC7AC29}"/>
              </a:ext>
            </a:extLst>
          </p:cNvPr>
          <p:cNvSpPr txBox="1"/>
          <p:nvPr/>
        </p:nvSpPr>
        <p:spPr>
          <a:xfrm>
            <a:off x="-8709" y="4389659"/>
            <a:ext cx="1384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2"/>
                </a:solidFill>
                <a:latin typeface="+mn-lt"/>
              </a:rPr>
              <a:t>Registros </a:t>
            </a:r>
            <a:br>
              <a:rPr lang="pt-BR" sz="1600" dirty="0">
                <a:solidFill>
                  <a:schemeClr val="tx2"/>
                </a:solidFill>
                <a:latin typeface="+mn-lt"/>
              </a:rPr>
            </a:br>
            <a:r>
              <a:rPr lang="pt-BR" sz="1600" dirty="0">
                <a:solidFill>
                  <a:schemeClr val="tx2"/>
                </a:solidFill>
                <a:latin typeface="+mn-lt"/>
              </a:rPr>
              <a:t>(linhas, </a:t>
            </a:r>
            <a:r>
              <a:rPr lang="pt-BR" sz="1600" dirty="0" err="1">
                <a:solidFill>
                  <a:schemeClr val="tx2"/>
                </a:solidFill>
                <a:latin typeface="+mn-lt"/>
              </a:rPr>
              <a:t>tuplas</a:t>
            </a:r>
            <a:r>
              <a:rPr lang="pt-BR" sz="1600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9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Relacional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1" y="1151793"/>
            <a:ext cx="8484431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Conceitos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1D16AC-D61E-12A9-470D-376E62525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"/>
          <a:stretch/>
        </p:blipFill>
        <p:spPr>
          <a:xfrm>
            <a:off x="0" y="1612162"/>
            <a:ext cx="9144000" cy="36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Relacional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Relacionamentos são associações entre as relações (tabelas), conectadas por chaves (primárias e estrangeiras)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6A0B073-032B-E02C-2172-DB2F20F1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0" y="1789611"/>
            <a:ext cx="8555560" cy="32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37992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Um </a:t>
            </a:r>
            <a:r>
              <a:rPr lang="pt-BR" dirty="0">
                <a:hlinkClick r:id="rId2"/>
              </a:rPr>
              <a:t>Banco de Dados</a:t>
            </a:r>
            <a:r>
              <a:rPr lang="pt-BR" dirty="0"/>
              <a:t> (BD) é uma coleção de dados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Dados são fatos que devem ser armazenados (persistidos)</a:t>
            </a:r>
          </a:p>
          <a:p>
            <a:pPr lvl="1">
              <a:spcAft>
                <a:spcPts val="2400"/>
              </a:spcAft>
              <a:buFont typeface="Wingdings" pitchFamily="2" charset="2"/>
              <a:buChar char="q"/>
            </a:pPr>
            <a:r>
              <a:rPr lang="pt-BR" dirty="0"/>
              <a:t>Dados possuem significados implícitos</a:t>
            </a:r>
          </a:p>
          <a:p>
            <a:pPr>
              <a:spcAft>
                <a:spcPts val="2400"/>
              </a:spcAft>
              <a:buFont typeface="Wingdings" pitchFamily="2" charset="2"/>
              <a:buChar char="q"/>
            </a:pPr>
            <a:r>
              <a:rPr lang="pt-BR" dirty="0"/>
              <a:t>Um banco de dados é uma coleção de dados operacionais armazenados que são usados pelas aplicações de uma determinada organização (Date, 1975)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Um banco de dados é uma coleção de dados relacionados, possuindo as seguintes propriedades implícitas (</a:t>
            </a:r>
            <a:r>
              <a:rPr lang="pt-BR" dirty="0" err="1"/>
              <a:t>Elmasri</a:t>
            </a:r>
            <a:r>
              <a:rPr lang="pt-BR" dirty="0"/>
              <a:t> &amp; </a:t>
            </a:r>
            <a:r>
              <a:rPr lang="pt-BR" dirty="0" err="1"/>
              <a:t>Navathe</a:t>
            </a:r>
            <a:r>
              <a:rPr lang="pt-BR" dirty="0"/>
              <a:t>, 1989)</a:t>
            </a:r>
          </a:p>
          <a:p>
            <a:pPr marL="758825" lvl="1" indent="-342900">
              <a:buFont typeface="+mj-lt"/>
              <a:buAutoNum type="arabicPeriod"/>
            </a:pPr>
            <a:r>
              <a:rPr lang="pt-BR" dirty="0"/>
              <a:t>Representa algum aspecto do mundo real (minimundo ou universo de discurso)</a:t>
            </a:r>
          </a:p>
          <a:p>
            <a:pPr marL="758825" lvl="1" indent="-342900">
              <a:buFont typeface="+mj-lt"/>
              <a:buAutoNum type="arabicPeriod"/>
            </a:pPr>
            <a:r>
              <a:rPr lang="pt-BR" dirty="0"/>
              <a:t>É uma coleção de dados logicamente coerentes e que possuem algum significado inerente</a:t>
            </a:r>
          </a:p>
          <a:p>
            <a:pPr marL="758825" lvl="1" indent="-342900">
              <a:buFont typeface="+mj-lt"/>
              <a:buAutoNum type="arabicPeriod"/>
            </a:pPr>
            <a:r>
              <a:rPr lang="pt-BR" dirty="0"/>
              <a:t>É projetado, construído e instanciado (“povoado”) para uma aplicação específica</a:t>
            </a:r>
          </a:p>
        </p:txBody>
      </p:sp>
    </p:spTree>
    <p:extLst>
      <p:ext uri="{BB962C8B-B14F-4D97-AF65-F5344CB8AC3E}">
        <p14:creationId xmlns:p14="http://schemas.microsoft.com/office/powerpoint/2010/main" val="22135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37992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Arquitetura de um sistema aplicativo que faz uso de banco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48AA5D-CDF9-3566-26AE-71F615DF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444101"/>
            <a:ext cx="7557025" cy="48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4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Bancos de Dados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Um </a:t>
            </a:r>
            <a:r>
              <a:rPr lang="pt-BR" dirty="0">
                <a:hlinkClick r:id="rId3"/>
              </a:rPr>
              <a:t>SGBD</a:t>
            </a:r>
            <a:r>
              <a:rPr lang="pt-BR" dirty="0"/>
              <a:t> (Sistema Gerenciador de Bancos de Dados) ou DBMS (</a:t>
            </a:r>
            <a:r>
              <a:rPr lang="en-US" i="1" dirty="0"/>
              <a:t>Database Management Systems</a:t>
            </a:r>
            <a:r>
              <a:rPr lang="pt-BR" dirty="0"/>
              <a:t>) é uma coleção de programas/ferramentas que permitem </a:t>
            </a:r>
            <a:br>
              <a:rPr lang="pt-BR" dirty="0"/>
            </a:br>
            <a:r>
              <a:rPr lang="pt-BR" dirty="0"/>
              <a:t>que um usuário crie e mantenha um banco de dados e que tornam possível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Frame2" r:id="rId1" imgW="8667720" imgH="4705200"/>
        </mc:Choice>
        <mc:Fallback>
          <p:control name="Frame2" r:id="rId1" imgW="8667720" imgH="4705200">
            <p:pic>
              <p:nvPicPr>
                <p:cNvPr id="4" name="Frame2">
                  <a:extLst>
                    <a:ext uri="{FF2B5EF4-FFF2-40B4-BE49-F238E27FC236}">
                      <a16:creationId xmlns:a16="http://schemas.microsoft.com/office/drawing/2014/main" id="{7244D128-97E6-1E1A-3EFF-7280FE113F8C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8125" y="2060487"/>
                  <a:ext cx="8667750" cy="4707007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3510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Bancos de Dados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1" y="1151793"/>
            <a:ext cx="8397346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A </a:t>
            </a:r>
            <a:r>
              <a:rPr lang="pt-BR" dirty="0">
                <a:hlinkClick r:id="rId2"/>
              </a:rPr>
              <a:t>arquitetura cliente/servidor</a:t>
            </a:r>
            <a:r>
              <a:rPr lang="pt-BR" dirty="0"/>
              <a:t>, ou arquitetura em camadas, divide as responsabilidades do sistema entre as máquinas cliente e a(s) máquina(s) servidor(as)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Nesta arquitetura é necessário haver uma </a:t>
            </a:r>
            <a:r>
              <a:rPr lang="pt-BR" i="1" dirty="0"/>
              <a:t>interface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de comunicação com o SGBD que está instalado </a:t>
            </a:r>
            <a:br>
              <a:rPr lang="pt-BR" dirty="0"/>
            </a:br>
            <a:r>
              <a:rPr lang="pt-BR" dirty="0"/>
              <a:t>no computador servidor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Os computadores que dão acesso ao banco de </a:t>
            </a:r>
            <a:br>
              <a:rPr lang="pt-BR" dirty="0"/>
            </a:br>
            <a:r>
              <a:rPr lang="pt-BR" dirty="0"/>
              <a:t>dados são chamados de clientes, o que origina </a:t>
            </a:r>
            <a:br>
              <a:rPr lang="pt-BR" dirty="0"/>
            </a:br>
            <a:r>
              <a:rPr lang="pt-BR" dirty="0"/>
              <a:t>o termo “cliente/servidor”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A arquitetura cliente/servidor ainda possibilita a </a:t>
            </a:r>
            <a:br>
              <a:rPr lang="pt-BR" dirty="0"/>
            </a:br>
            <a:r>
              <a:rPr lang="pt-BR" dirty="0"/>
              <a:t>exploração da capacidade de processamento dos </a:t>
            </a:r>
            <a:br>
              <a:rPr lang="pt-BR" dirty="0"/>
            </a:br>
            <a:r>
              <a:rPr lang="pt-BR" dirty="0"/>
              <a:t>computadores clientes para a realização de tarefas </a:t>
            </a:r>
            <a:br>
              <a:rPr lang="pt-BR" dirty="0"/>
            </a:br>
            <a:r>
              <a:rPr lang="pt-BR" dirty="0"/>
              <a:t>simples, o que reduz os custos de processamento </a:t>
            </a:r>
            <a:br>
              <a:rPr lang="pt-BR" dirty="0"/>
            </a:br>
            <a:r>
              <a:rPr lang="pt-BR" dirty="0"/>
              <a:t>dos computadores servidores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Mais recentemente este modelo passou um tipo </a:t>
            </a:r>
            <a:br>
              <a:rPr lang="pt-BR" dirty="0"/>
            </a:br>
            <a:r>
              <a:rPr lang="pt-BR" dirty="0"/>
              <a:t>específico do </a:t>
            </a:r>
            <a:r>
              <a:rPr lang="pt-BR" dirty="0">
                <a:hlinkClick r:id="rId3"/>
              </a:rPr>
              <a:t>modelo multicamadas</a:t>
            </a:r>
            <a:endParaRPr lang="pt-BR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ADB6A36-27D0-46C5-FAB0-A7EC4B7BC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2" y="1844966"/>
            <a:ext cx="3197076" cy="35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A0D9-EB25-37C3-4622-9E1F723F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0002"/>
            <a:ext cx="8123238" cy="638535"/>
          </a:xfrm>
        </p:spPr>
        <p:txBody>
          <a:bodyPr/>
          <a:lstStyle/>
          <a:p>
            <a:r>
              <a:rPr lang="pt-BR" dirty="0"/>
              <a:t>T</a:t>
            </a:r>
            <a:r>
              <a:rPr lang="pt-BR" sz="2600" dirty="0"/>
              <a:t>ó</a:t>
            </a:r>
            <a:r>
              <a:rPr lang="pt-BR" dirty="0"/>
              <a:t>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6C6FA-EAFD-2B66-CB0A-AFAADD53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pt-BR" dirty="0"/>
              <a:t>Estatísticas</a:t>
            </a:r>
          </a:p>
          <a:p>
            <a:pPr marL="457200" indent="-457200" eaLnBrk="1" hangingPunct="1"/>
            <a:r>
              <a:rPr lang="pt-BR" dirty="0"/>
              <a:t>Sistemas de informação</a:t>
            </a:r>
          </a:p>
          <a:p>
            <a:pPr marL="457200" indent="-457200" eaLnBrk="1" hangingPunct="1"/>
            <a:r>
              <a:rPr lang="pt-BR" dirty="0"/>
              <a:t>Modelos de bancos de dados</a:t>
            </a:r>
          </a:p>
          <a:p>
            <a:pPr marL="457200" indent="-457200" eaLnBrk="1" hangingPunct="1"/>
            <a:r>
              <a:rPr lang="pt-BR" altLang="pt-BR" sz="1800" dirty="0"/>
              <a:t>Histórico</a:t>
            </a:r>
          </a:p>
          <a:p>
            <a:pPr marL="457200" indent="-457200" eaLnBrk="1" hangingPunct="1"/>
            <a:r>
              <a:rPr lang="pt-BR" dirty="0"/>
              <a:t>Armazenamento de informações</a:t>
            </a:r>
          </a:p>
          <a:p>
            <a:pPr marL="457200" indent="-457200" eaLnBrk="1" hangingPunct="1"/>
            <a:r>
              <a:rPr lang="pt-BR" dirty="0"/>
              <a:t>Modelo </a:t>
            </a:r>
            <a:r>
              <a:rPr lang="pt-BR" i="1" dirty="0"/>
              <a:t>flat-file</a:t>
            </a:r>
          </a:p>
          <a:p>
            <a:pPr marL="457200" indent="-457200" eaLnBrk="1" hangingPunct="1"/>
            <a:r>
              <a:rPr lang="pt-BR" dirty="0"/>
              <a:t>Modelo relacional</a:t>
            </a:r>
          </a:p>
          <a:p>
            <a:pPr marL="457200" indent="-457200" eaLnBrk="1" hangingPunct="1"/>
            <a:r>
              <a:rPr lang="pt-BR" dirty="0"/>
              <a:t>Bancos de dados</a:t>
            </a:r>
          </a:p>
          <a:p>
            <a:pPr marL="457200" indent="-457200" eaLnBrk="1" hangingPunct="1"/>
            <a:endParaRPr lang="pt-BR" altLang="pt-BR" sz="1800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2F5B96-E44A-12DE-AB53-0D5980C0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98370" y="3266553"/>
            <a:ext cx="3664013" cy="295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80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A0D9-EB25-37C3-4622-9E1F723F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Estatísticas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6C6FA-EAFD-2B66-CB0A-AFAADD53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/>
              <a:t>Market share </a:t>
            </a:r>
            <a:r>
              <a:rPr lang="pt-BR" dirty="0"/>
              <a:t>segundo o </a:t>
            </a:r>
            <a:r>
              <a:rPr lang="en-US" dirty="0"/>
              <a:t>site</a:t>
            </a:r>
            <a:r>
              <a:rPr lang="pt-BR" dirty="0"/>
              <a:t> </a:t>
            </a:r>
            <a:r>
              <a:rPr lang="en-US" dirty="0">
                <a:hlinkClick r:id="rId2"/>
              </a:rPr>
              <a:t>DB-Engines</a:t>
            </a:r>
            <a:endParaRPr lang="en-US" dirty="0"/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0265384-1DE2-A8BD-A3DF-2A96B7CB0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622846"/>
            <a:ext cx="8312727" cy="284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2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Estatísticas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i="1" dirty="0">
                <a:hlinkClick r:id="rId2"/>
              </a:rPr>
              <a:t>Ranking </a:t>
            </a:r>
            <a:r>
              <a:rPr lang="pt-BR" dirty="0">
                <a:hlinkClick r:id="rId2"/>
              </a:rPr>
              <a:t>de popularidade</a:t>
            </a:r>
            <a:r>
              <a:rPr lang="pt-BR" dirty="0"/>
              <a:t> do </a:t>
            </a:r>
            <a:r>
              <a:rPr lang="en-US" dirty="0"/>
              <a:t>Stack Overflow</a:t>
            </a:r>
          </a:p>
          <a:p>
            <a:pPr>
              <a:buFont typeface="Wingdings" pitchFamily="2" charset="2"/>
              <a:buChar char="q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BCF79B-DDFF-4CF2-A45D-403EE55D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43" y="1542927"/>
            <a:ext cx="5629715" cy="45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3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EBCE505-A36A-4066-A6BB-76D9EC7B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77" y="1814449"/>
            <a:ext cx="5125259" cy="4596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Informação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Segundo Robredo (2003), um </a:t>
            </a:r>
            <a:r>
              <a:rPr lang="pt-BR" dirty="0">
                <a:hlinkClick r:id="rId3"/>
              </a:rPr>
              <a:t>Sistema de Informação</a:t>
            </a:r>
            <a:r>
              <a:rPr lang="pt-BR" dirty="0"/>
              <a:t> é uma “Entidade complexa e organizada que capta, armazena, processa, fornece, usa e distribui a informação”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Em um sistema de informação inclui-se os recursos </a:t>
            </a:r>
            <a:br>
              <a:rPr lang="pt-BR" dirty="0"/>
            </a:br>
            <a:r>
              <a:rPr lang="pt-BR" dirty="0"/>
              <a:t>organizacionais relacionais, tais como recursos </a:t>
            </a:r>
            <a:br>
              <a:rPr lang="pt-BR" dirty="0"/>
            </a:br>
            <a:r>
              <a:rPr lang="pt-BR" dirty="0"/>
              <a:t>humanos, tecnológicos e financeiros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20099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Informação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1" y="1151791"/>
            <a:ext cx="8310259" cy="544059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Analistas observam a realidade, o (mini)mundo de interesse, o que é chamado de domínio da aplicação (área de negócio observada)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Neste exemplo o reitor pediu que fosse desenvolvido um sistema para automatizar os principais processos envolvendo professores e alunos como controle de notas e presenças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O analista estuda os </a:t>
            </a:r>
            <a:br>
              <a:rPr lang="pt-BR" dirty="0"/>
            </a:br>
            <a:r>
              <a:rPr lang="pt-BR" dirty="0"/>
              <a:t>processos e cria os </a:t>
            </a:r>
            <a:br>
              <a:rPr lang="pt-BR" dirty="0"/>
            </a:br>
            <a:r>
              <a:rPr lang="pt-BR" dirty="0"/>
              <a:t>modelos conceituais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Após isso os modelos</a:t>
            </a:r>
            <a:br>
              <a:rPr lang="pt-BR" dirty="0"/>
            </a:br>
            <a:r>
              <a:rPr lang="pt-BR" dirty="0"/>
              <a:t>serão detalhados em</a:t>
            </a:r>
            <a:br>
              <a:rPr lang="pt-BR" dirty="0"/>
            </a:br>
            <a:r>
              <a:rPr lang="pt-BR" dirty="0"/>
              <a:t>um esquema lógico</a:t>
            </a:r>
            <a:br>
              <a:rPr lang="pt-BR" dirty="0"/>
            </a:br>
            <a:r>
              <a:rPr lang="pt-BR" dirty="0"/>
              <a:t>de acordo com a </a:t>
            </a:r>
            <a:br>
              <a:rPr lang="pt-BR" dirty="0"/>
            </a:br>
            <a:r>
              <a:rPr lang="pt-BR" dirty="0"/>
              <a:t>tecnologia de </a:t>
            </a:r>
            <a:br>
              <a:rPr lang="pt-BR" dirty="0"/>
            </a:br>
            <a:r>
              <a:rPr lang="pt-BR" dirty="0"/>
              <a:t>armazenamento de</a:t>
            </a:r>
            <a:br>
              <a:rPr lang="pt-BR" dirty="0"/>
            </a:br>
            <a:r>
              <a:rPr lang="pt-BR" dirty="0"/>
              <a:t>dados escolhido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O implementador</a:t>
            </a:r>
            <a:br>
              <a:rPr lang="pt-BR" dirty="0"/>
            </a:br>
            <a:r>
              <a:rPr lang="pt-BR" dirty="0"/>
              <a:t>(DBA) irá gerar os </a:t>
            </a:r>
            <a:br>
              <a:rPr lang="pt-BR" dirty="0"/>
            </a:br>
            <a:r>
              <a:rPr lang="pt-BR" i="1" dirty="0"/>
              <a:t>scripts </a:t>
            </a:r>
            <a:r>
              <a:rPr lang="pt-BR" dirty="0"/>
              <a:t>para criar as</a:t>
            </a:r>
            <a:br>
              <a:rPr lang="pt-BR" dirty="0"/>
            </a:br>
            <a:r>
              <a:rPr lang="pt-BR" dirty="0"/>
              <a:t>estruturas físicas</a:t>
            </a:r>
            <a:br>
              <a:rPr lang="pt-BR" dirty="0"/>
            </a:br>
            <a:r>
              <a:rPr lang="pt-BR" dirty="0"/>
              <a:t>correspondentes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CF24EE-B2AA-D699-C981-7800C9A27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4687"/>
          <a:stretch/>
        </p:blipFill>
        <p:spPr>
          <a:xfrm>
            <a:off x="3181109" y="2523171"/>
            <a:ext cx="5490510" cy="3860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3520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3D348E19-ACFC-0949-F3E2-6FF99F635964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7207577" y="4549635"/>
            <a:ext cx="1" cy="909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15EB3A0-5A7A-73F9-88C8-4F55DBBC563F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6722997" y="4645819"/>
            <a:ext cx="0" cy="4740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C9519481-130D-6A5F-AF26-B5D512442744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5972617" y="4640580"/>
            <a:ext cx="1" cy="942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713B0A4-C4D3-7AD1-C4F7-DBDEE4E09D9C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172724" y="2185988"/>
            <a:ext cx="34854" cy="205718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2810DAC-1E68-3806-9FCE-AD9CD7093FD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29278" y="2169456"/>
            <a:ext cx="0" cy="176724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668CE61-33C2-373A-4129-1CF608F0D85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547297" y="2185988"/>
            <a:ext cx="0" cy="14442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C0737C4-8167-CC81-D6D8-A64EAEF668B7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448838" y="2169456"/>
            <a:ext cx="0" cy="11543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3C14DA7-F6FA-63DE-E8CD-DDCDAE6E44A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241764" y="2185988"/>
            <a:ext cx="0" cy="6307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84FA5D2E-C651-2BD8-7315-B402EE502E56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66046" y="2169456"/>
            <a:ext cx="0" cy="1390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Bancos de Dados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Principais modelos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0B799-C60B-9384-AB9D-CC36F0C04B4A}"/>
              </a:ext>
            </a:extLst>
          </p:cNvPr>
          <p:cNvSpPr txBox="1"/>
          <p:nvPr/>
        </p:nvSpPr>
        <p:spPr>
          <a:xfrm>
            <a:off x="2506012" y="1571072"/>
            <a:ext cx="3675622" cy="442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de Bancos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5AAA7C-E45B-1C61-AFC6-3D1B26245089}"/>
              </a:ext>
            </a:extLst>
          </p:cNvPr>
          <p:cNvSpPr txBox="1"/>
          <p:nvPr/>
        </p:nvSpPr>
        <p:spPr>
          <a:xfrm>
            <a:off x="83915" y="2308495"/>
            <a:ext cx="1364262" cy="510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 file database </a:t>
            </a:r>
            <a:br>
              <a:rPr lang="pt-BR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(arquivo plano)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8193AF-432F-7386-C07E-1A55AB72E98E}"/>
              </a:ext>
            </a:extLst>
          </p:cNvPr>
          <p:cNvSpPr txBox="1"/>
          <p:nvPr/>
        </p:nvSpPr>
        <p:spPr>
          <a:xfrm>
            <a:off x="1607918" y="2816740"/>
            <a:ext cx="1267692" cy="510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Semiestruturado</a:t>
            </a:r>
            <a:b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(XML, JSON)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A9CE7E-B0C9-7539-6E96-A01982E83F5C}"/>
              </a:ext>
            </a:extLst>
          </p:cNvPr>
          <p:cNvSpPr txBox="1"/>
          <p:nvPr/>
        </p:nvSpPr>
        <p:spPr>
          <a:xfrm>
            <a:off x="3070187" y="3323767"/>
            <a:ext cx="757302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090376E-D2D6-BB55-053C-505A9FDD8E9C}"/>
              </a:ext>
            </a:extLst>
          </p:cNvPr>
          <p:cNvSpPr txBox="1"/>
          <p:nvPr/>
        </p:nvSpPr>
        <p:spPr>
          <a:xfrm>
            <a:off x="4056902" y="3630234"/>
            <a:ext cx="980790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Hierárquico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C39ADE8-8FFF-50CB-6291-7E1866557FB7}"/>
              </a:ext>
            </a:extLst>
          </p:cNvPr>
          <p:cNvSpPr txBox="1"/>
          <p:nvPr/>
        </p:nvSpPr>
        <p:spPr>
          <a:xfrm>
            <a:off x="5249687" y="3936701"/>
            <a:ext cx="959182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AFD109-768D-9E3B-F374-6E51F021511A}"/>
              </a:ext>
            </a:extLst>
          </p:cNvPr>
          <p:cNvSpPr txBox="1"/>
          <p:nvPr/>
        </p:nvSpPr>
        <p:spPr>
          <a:xfrm>
            <a:off x="6722997" y="4243168"/>
            <a:ext cx="969161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C917861-B409-1A76-C337-DE42A7251F2B}"/>
              </a:ext>
            </a:extLst>
          </p:cNvPr>
          <p:cNvCxnSpPr>
            <a:cxnSpLocks/>
          </p:cNvCxnSpPr>
          <p:nvPr/>
        </p:nvCxnSpPr>
        <p:spPr>
          <a:xfrm flipH="1">
            <a:off x="766046" y="2169456"/>
            <a:ext cx="640310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4B53B30-CF15-7E72-8704-7468531BB6C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343823" y="2013746"/>
            <a:ext cx="0" cy="15571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1D2B592-1D73-74D4-2AE3-82322B65CE6B}"/>
              </a:ext>
            </a:extLst>
          </p:cNvPr>
          <p:cNvSpPr txBox="1"/>
          <p:nvPr/>
        </p:nvSpPr>
        <p:spPr>
          <a:xfrm>
            <a:off x="5488037" y="4734829"/>
            <a:ext cx="969161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Chave-valor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CC2DD75-76C8-00B7-7E8A-C268EA40836E}"/>
              </a:ext>
            </a:extLst>
          </p:cNvPr>
          <p:cNvSpPr/>
          <p:nvPr/>
        </p:nvSpPr>
        <p:spPr>
          <a:xfrm>
            <a:off x="4161411" y="5509260"/>
            <a:ext cx="4750444" cy="850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DBA01FD-BFEE-FD38-AEE0-6E508951743B}"/>
              </a:ext>
            </a:extLst>
          </p:cNvPr>
          <p:cNvSpPr txBox="1"/>
          <p:nvPr/>
        </p:nvSpPr>
        <p:spPr>
          <a:xfrm>
            <a:off x="6238416" y="5119908"/>
            <a:ext cx="969161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Colunas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EA24257C-713D-2095-C30E-E7CEDBF24889}"/>
              </a:ext>
            </a:extLst>
          </p:cNvPr>
          <p:cNvSpPr txBox="1"/>
          <p:nvPr/>
        </p:nvSpPr>
        <p:spPr>
          <a:xfrm>
            <a:off x="7835248" y="5913559"/>
            <a:ext cx="722356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Grafos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948D135B-EB84-199D-0135-B9DAA482E860}"/>
              </a:ext>
            </a:extLst>
          </p:cNvPr>
          <p:cNvCxnSpPr>
            <a:cxnSpLocks/>
          </p:cNvCxnSpPr>
          <p:nvPr/>
        </p:nvCxnSpPr>
        <p:spPr>
          <a:xfrm flipH="1">
            <a:off x="5972617" y="4640580"/>
            <a:ext cx="222301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0E7B7840-AF18-16BB-C5E8-D6DDEB055772}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8196426" y="4648200"/>
            <a:ext cx="0" cy="12653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4449A19C-4238-5D9F-1A66-3A2FF89DE53D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7396951" y="4643438"/>
            <a:ext cx="0" cy="8810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ED09697-D0EE-1EA7-2AC3-0D7E9A517F8F}"/>
              </a:ext>
            </a:extLst>
          </p:cNvPr>
          <p:cNvSpPr txBox="1"/>
          <p:nvPr/>
        </p:nvSpPr>
        <p:spPr>
          <a:xfrm>
            <a:off x="6867689" y="5524532"/>
            <a:ext cx="1058524" cy="306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Documentos</a:t>
            </a:r>
          </a:p>
        </p:txBody>
      </p: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696F30B0-700B-75EF-F501-4FE322EF2B6D}"/>
              </a:ext>
            </a:extLst>
          </p:cNvPr>
          <p:cNvCxnSpPr/>
          <p:nvPr/>
        </p:nvCxnSpPr>
        <p:spPr>
          <a:xfrm>
            <a:off x="8829675" y="1513922"/>
            <a:ext cx="0" cy="46489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2D5ED8EC-BFFD-854C-21F4-E542B8741D61}"/>
              </a:ext>
            </a:extLst>
          </p:cNvPr>
          <p:cNvSpPr txBox="1"/>
          <p:nvPr/>
        </p:nvSpPr>
        <p:spPr>
          <a:xfrm rot="16200000">
            <a:off x="7372056" y="3527056"/>
            <a:ext cx="250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Período de popularidade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9A79795-B201-1FE0-5D0C-A85F01DA5B62}"/>
              </a:ext>
            </a:extLst>
          </p:cNvPr>
          <p:cNvSpPr txBox="1"/>
          <p:nvPr/>
        </p:nvSpPr>
        <p:spPr>
          <a:xfrm>
            <a:off x="8497223" y="1220175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1960s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F5C26A79-13F4-BA68-ACD6-DA8CB83BC4F5}"/>
              </a:ext>
            </a:extLst>
          </p:cNvPr>
          <p:cNvSpPr txBox="1"/>
          <p:nvPr/>
        </p:nvSpPr>
        <p:spPr>
          <a:xfrm>
            <a:off x="8497223" y="6172874"/>
            <a:ext cx="62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latin typeface="Calibri" panose="020F0502020204030204" pitchFamily="34" charset="0"/>
                <a:cs typeface="Calibri" panose="020F0502020204030204" pitchFamily="34" charset="0"/>
              </a:rPr>
              <a:t>2020s</a:t>
            </a:r>
          </a:p>
        </p:txBody>
      </p:sp>
    </p:spTree>
    <p:extLst>
      <p:ext uri="{BB962C8B-B14F-4D97-AF65-F5344CB8AC3E}">
        <p14:creationId xmlns:p14="http://schemas.microsoft.com/office/powerpoint/2010/main" val="21618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Linha do tempo dos bancos de dados relacionais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Frame2" r:id="rId1" imgW="8267760" imgH="5210280"/>
        </mc:Choice>
        <mc:Fallback>
          <p:control name="Frame2" r:id="rId1" imgW="8267760" imgH="5210280">
            <p:pic>
              <p:nvPicPr>
                <p:cNvPr id="4" name="Frame2">
                  <a:extLst>
                    <a:ext uri="{FF2B5EF4-FFF2-40B4-BE49-F238E27FC236}">
                      <a16:creationId xmlns:a16="http://schemas.microsoft.com/office/drawing/2014/main" id="{B0528F55-2446-1513-6C6E-54A42CA1929D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439570" y="1535409"/>
                  <a:ext cx="8264860" cy="5208292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9828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de Informações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81192" y="1151793"/>
            <a:ext cx="8123238" cy="470700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Evolução do armazenamento dos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E43B00F-3A86-6F77-2E0B-D74D3477B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34" y="4215644"/>
            <a:ext cx="6870023" cy="143989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0547CB8-0C38-7DAF-F0BE-121F35B64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34" y="2642356"/>
            <a:ext cx="6870023" cy="15436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05841A-6E04-38A2-1D7D-2DD8ED29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83" y="1547510"/>
            <a:ext cx="7557025" cy="10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Personalizada 3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E4679"/>
      </a:accent1>
      <a:accent2>
        <a:srgbClr val="46B65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14655</TotalTime>
  <Pages>28</Pages>
  <Words>869</Words>
  <Application>Microsoft Office PowerPoint</Application>
  <PresentationFormat>Apresentação na tela (4:3)</PresentationFormat>
  <Paragraphs>93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Wingdings 2</vt:lpstr>
      <vt:lpstr>Dividendo</vt:lpstr>
      <vt:lpstr>Banco de Dados</vt:lpstr>
      <vt:lpstr>Tópicos</vt:lpstr>
      <vt:lpstr>Estatísticas</vt:lpstr>
      <vt:lpstr>Estatísticas</vt:lpstr>
      <vt:lpstr>Sistemas de Informação</vt:lpstr>
      <vt:lpstr>Sistemas de Informação</vt:lpstr>
      <vt:lpstr>Modelos de Bancos de Dados</vt:lpstr>
      <vt:lpstr>Histórico</vt:lpstr>
      <vt:lpstr>Armazenamento de Informações</vt:lpstr>
      <vt:lpstr>Modelo Flat-File</vt:lpstr>
      <vt:lpstr>Modelo Flat-File</vt:lpstr>
      <vt:lpstr>Modelo Flat-File</vt:lpstr>
      <vt:lpstr>Modelo Relacional</vt:lpstr>
      <vt:lpstr>Modelo Relacional</vt:lpstr>
      <vt:lpstr>Modelo Relacional</vt:lpstr>
      <vt:lpstr>Bancos de Dados</vt:lpstr>
      <vt:lpstr>Bancos de Dados</vt:lpstr>
      <vt:lpstr>Bancos de Dados</vt:lpstr>
      <vt:lpstr>Bancos de Dados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</dc:title>
  <dc:subject/>
  <dc:creator>CLI</dc:creator>
  <cp:keywords/>
  <dc:description/>
  <cp:lastModifiedBy>Herculano De Biasi</cp:lastModifiedBy>
  <cp:revision>784</cp:revision>
  <cp:lastPrinted>2020-05-17T19:29:28Z</cp:lastPrinted>
  <dcterms:created xsi:type="dcterms:W3CDTF">2002-08-27T12:04:17Z</dcterms:created>
  <dcterms:modified xsi:type="dcterms:W3CDTF">2022-08-15T02:18:07Z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